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567" r:id="rId2"/>
    <p:sldId id="568" r:id="rId3"/>
    <p:sldId id="569" r:id="rId4"/>
    <p:sldId id="570" r:id="rId5"/>
    <p:sldId id="572" r:id="rId6"/>
    <p:sldId id="573" r:id="rId7"/>
    <p:sldId id="576" r:id="rId8"/>
    <p:sldId id="574" r:id="rId9"/>
    <p:sldId id="575" r:id="rId10"/>
    <p:sldId id="577" r:id="rId1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vid A. Beck" initials="DAB" lastIdx="1" clrIdx="0">
    <p:extLst/>
  </p:cmAuthor>
  <p:cmAuthor id="2" name="David A. Beck" initials="DAB [2]" lastIdx="1" clrIdx="1">
    <p:extLst/>
  </p:cmAuthor>
  <p:cmAuthor id="3" name="David A. Beck" initials="DAB [2] [2]" lastIdx="1" clrIdx="2">
    <p:extLst/>
  </p:cmAuthor>
  <p:cmAuthor id="4" name="David A. Beck" initials="DAB [3]" lastIdx="1" clrIdx="3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3FEFF"/>
    <a:srgbClr val="FF4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100"/>
    <p:restoredTop sz="84013"/>
  </p:normalViewPr>
  <p:slideViewPr>
    <p:cSldViewPr snapToGrid="0" snapToObjects="1">
      <p:cViewPr>
        <p:scale>
          <a:sx n="95" d="100"/>
          <a:sy n="95" d="100"/>
        </p:scale>
        <p:origin x="1744" y="34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handoutMaster" Target="handoutMasters/handoutMaster1.xml"/><Relationship Id="rId14" Type="http://schemas.openxmlformats.org/officeDocument/2006/relationships/commentAuthors" Target="commentAuthors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27DD7B-2448-2541-AAB9-DBC91E31B327}" type="datetimeFigureOut">
              <a:rPr lang="en-US" smtClean="0"/>
              <a:t>1/11/18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8E3131-3C16-194D-BD5A-6951E85A0B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9050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F62E20-B1AA-3442-B8F1-F4A56998389D}" type="datetimeFigureOut">
              <a:rPr lang="en-US" smtClean="0"/>
              <a:t>1/11/18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C4E4C1-AC8F-D74E-8D15-CAC414F5A9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0424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9219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2331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6935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8981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5714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5418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5465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7086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3450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5888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1/11/18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3713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1/11/18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6091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1/11/18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9918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1/11/18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8543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1/11/18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5077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1/11/18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3040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1/11/18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2638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1/11/18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0266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1/11/18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8953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1/11/18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4201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1/11/18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4618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50571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274638"/>
            <a:ext cx="965200" cy="9525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8248650" y="274638"/>
            <a:ext cx="876300" cy="967282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228600" y="1465444"/>
            <a:ext cx="8705850" cy="107950"/>
          </a:xfrm>
          <a:prstGeom prst="rect">
            <a:avLst/>
          </a:prstGeom>
          <a:gradFill flip="none" rotWithShape="1">
            <a:gsLst>
              <a:gs pos="0">
                <a:srgbClr val="599BD1"/>
              </a:gs>
              <a:gs pos="100000">
                <a:srgbClr val="9BBB59"/>
              </a:gs>
              <a:gs pos="50000">
                <a:srgbClr val="E58B43"/>
              </a:gs>
              <a:gs pos="60000">
                <a:srgbClr val="FFC824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8667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hyperlink" Target="https://uwdirect.github.io/" TargetMode="Externa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://colorbrewer2.org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94360" y="2082217"/>
            <a:ext cx="7772400" cy="757495"/>
          </a:xfrm>
        </p:spPr>
        <p:txBody>
          <a:bodyPr>
            <a:noAutofit/>
          </a:bodyPr>
          <a:lstStyle/>
          <a:p>
            <a:r>
              <a:rPr lang="en-US" sz="2400" dirty="0" smtClean="0"/>
              <a:t>Data Science Methods for Clean Energy Research (DSMCER)</a:t>
            </a:r>
            <a:endParaRPr lang="en-US" sz="2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" y="5259946"/>
            <a:ext cx="8705850" cy="1150453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David A. C. Beck (dacb)</a:t>
            </a:r>
          </a:p>
          <a:p>
            <a:r>
              <a:rPr lang="en-US" dirty="0" smtClean="0"/>
              <a:t>Chemical Engineering &amp; </a:t>
            </a:r>
            <a:r>
              <a:rPr lang="en-US" dirty="0" err="1" smtClean="0"/>
              <a:t>eScience</a:t>
            </a:r>
            <a:r>
              <a:rPr lang="en-US" dirty="0" smtClean="0"/>
              <a:t> Institute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192900"/>
            <a:ext cx="9144000" cy="14306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759670" y="1261298"/>
            <a:ext cx="28377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Advancing data-intensive </a:t>
            </a:r>
            <a:r>
              <a:rPr lang="en-US" dirty="0" smtClean="0"/>
              <a:t>discovery in all fields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94360" y="1271446"/>
            <a:ext cx="26366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Knowledge and solutions for a changing world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7178" y="339363"/>
            <a:ext cx="965200" cy="952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9139" y="355598"/>
            <a:ext cx="876300" cy="96728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2232" y="204582"/>
            <a:ext cx="1418994" cy="141899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390984" y="1623576"/>
            <a:ext cx="2218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Be boundless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228600" y="4862644"/>
            <a:ext cx="8705850" cy="107950"/>
          </a:xfrm>
          <a:prstGeom prst="rect">
            <a:avLst/>
          </a:prstGeom>
          <a:gradFill flip="none" rotWithShape="1">
            <a:gsLst>
              <a:gs pos="0">
                <a:srgbClr val="599BD1"/>
              </a:gs>
              <a:gs pos="100000">
                <a:srgbClr val="9BBB59"/>
              </a:gs>
              <a:gs pos="50000">
                <a:srgbClr val="E58B43"/>
              </a:gs>
              <a:gs pos="60000">
                <a:srgbClr val="FFC824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228600" y="2976193"/>
            <a:ext cx="8705850" cy="107950"/>
          </a:xfrm>
          <a:prstGeom prst="rect">
            <a:avLst/>
          </a:prstGeom>
          <a:gradFill flip="none" rotWithShape="1">
            <a:gsLst>
              <a:gs pos="0">
                <a:srgbClr val="599BD1"/>
              </a:gs>
              <a:gs pos="100000">
                <a:srgbClr val="9BBB59"/>
              </a:gs>
              <a:gs pos="50000">
                <a:srgbClr val="E58B43"/>
              </a:gs>
              <a:gs pos="60000">
                <a:srgbClr val="FFC824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594360" y="2812059"/>
            <a:ext cx="7772400" cy="21733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 smtClean="0"/>
              <a:t>UW DIRECT</a:t>
            </a:r>
          </a:p>
          <a:p>
            <a:r>
              <a:rPr lang="en-US" sz="2400" dirty="0" smtClean="0"/>
              <a:t>(Data Intensive Research Enabling Cutting-edge Tech)</a:t>
            </a:r>
          </a:p>
          <a:p>
            <a:r>
              <a:rPr lang="en-US" sz="3600" dirty="0">
                <a:hlinkClick r:id="rId6"/>
              </a:rPr>
              <a:t>https://</a:t>
            </a:r>
            <a:r>
              <a:rPr lang="en-US" sz="3600" dirty="0" smtClean="0">
                <a:hlinkClick r:id="rId6"/>
              </a:rPr>
              <a:t>uwdirect.github.io</a:t>
            </a:r>
            <a:endParaRPr lang="en-US" sz="3600" dirty="0" smtClean="0"/>
          </a:p>
        </p:txBody>
      </p:sp>
    </p:spTree>
    <p:extLst>
      <p:ext uri="{BB962C8B-B14F-4D97-AF65-F5344CB8AC3E}">
        <p14:creationId xmlns:p14="http://schemas.microsoft.com/office/powerpoint/2010/main" val="562557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686801" cy="5120349"/>
          </a:xfrm>
        </p:spPr>
        <p:txBody>
          <a:bodyPr>
            <a:normAutofit/>
          </a:bodyPr>
          <a:lstStyle/>
          <a:p>
            <a:r>
              <a:rPr lang="en-US" dirty="0" smtClean="0"/>
              <a:t>Select colorblind safe palettes</a:t>
            </a:r>
          </a:p>
          <a:p>
            <a:pPr lvl="1"/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colorbrewer2.org</a:t>
            </a:r>
            <a:endParaRPr lang="en-US" dirty="0" smtClean="0"/>
          </a:p>
          <a:p>
            <a:pPr lvl="1"/>
            <a:r>
              <a:rPr lang="en-US" dirty="0" smtClean="0"/>
              <a:t>Diverging vs. sequential </a:t>
            </a:r>
            <a:r>
              <a:rPr lang="en-US" dirty="0"/>
              <a:t>palettes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principles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693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Review?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686801" cy="5120349"/>
          </a:xfrm>
        </p:spPr>
        <p:txBody>
          <a:bodyPr>
            <a:normAutofit/>
          </a:bodyPr>
          <a:lstStyle/>
          <a:p>
            <a:r>
              <a:rPr lang="en-US" dirty="0" smtClean="0"/>
              <a:t>Did you get through Simple Breakout?</a:t>
            </a:r>
          </a:p>
          <a:p>
            <a:r>
              <a:rPr lang="en-US" dirty="0" smtClean="0"/>
              <a:t>Did you get through the </a:t>
            </a:r>
            <a:r>
              <a:rPr lang="en-US" dirty="0" err="1" smtClean="0"/>
              <a:t>Jupyter</a:t>
            </a:r>
            <a:r>
              <a:rPr lang="en-US" dirty="0" smtClean="0"/>
              <a:t> notebook?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Questions from last week?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990746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Learn by un-example?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686801" cy="5120349"/>
          </a:xfrm>
        </p:spPr>
        <p:txBody>
          <a:bodyPr>
            <a:normAutofit/>
          </a:bodyPr>
          <a:lstStyle/>
          <a:p>
            <a:r>
              <a:rPr lang="en-US" dirty="0" smtClean="0"/>
              <a:t>10 minute exercise </a:t>
            </a:r>
          </a:p>
          <a:p>
            <a:pPr lvl="1"/>
            <a:r>
              <a:rPr lang="en-US" dirty="0" smtClean="0"/>
              <a:t>Turn to a neighbor</a:t>
            </a:r>
          </a:p>
          <a:p>
            <a:pPr lvl="1"/>
            <a:r>
              <a:rPr lang="en-US" dirty="0" smtClean="0"/>
              <a:t>Introduce yourself</a:t>
            </a:r>
          </a:p>
          <a:p>
            <a:pPr lvl="2"/>
            <a:r>
              <a:rPr lang="en-US" dirty="0" smtClean="0"/>
              <a:t>Department</a:t>
            </a:r>
          </a:p>
          <a:p>
            <a:pPr lvl="2"/>
            <a:r>
              <a:rPr lang="en-US" dirty="0" smtClean="0"/>
              <a:t>Research area</a:t>
            </a:r>
          </a:p>
          <a:p>
            <a:pPr lvl="2"/>
            <a:r>
              <a:rPr lang="en-US" dirty="0" smtClean="0"/>
              <a:t>Favorite color</a:t>
            </a:r>
          </a:p>
          <a:p>
            <a:pPr lvl="1"/>
            <a:r>
              <a:rPr lang="en-US" dirty="0" smtClean="0"/>
              <a:t>Find the worst scientific visualization you can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52233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wrong with this figure?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686801" cy="5120349"/>
          </a:xfrm>
        </p:spPr>
        <p:txBody>
          <a:bodyPr>
            <a:normAutofit/>
          </a:bodyPr>
          <a:lstStyle/>
          <a:p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129" y="1138129"/>
            <a:ext cx="7620000" cy="561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020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mtClean="0"/>
              <a:t>What is wrong with this figure?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686801" cy="5120349"/>
          </a:xfrm>
        </p:spPr>
        <p:txBody>
          <a:bodyPr>
            <a:normAutofit/>
          </a:bodyPr>
          <a:lstStyle/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31180"/>
            <a:ext cx="914400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464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mtClean="0"/>
              <a:t>What is wrong with this figure?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686801" cy="5120349"/>
          </a:xfrm>
        </p:spPr>
        <p:txBody>
          <a:bodyPr>
            <a:normAutofit/>
          </a:bodyPr>
          <a:lstStyle/>
          <a:p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b="51373"/>
          <a:stretch/>
        </p:blipFill>
        <p:spPr>
          <a:xfrm>
            <a:off x="2358489" y="2299447"/>
            <a:ext cx="4427022" cy="3334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55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686801" cy="5120349"/>
          </a:xfrm>
        </p:spPr>
        <p:txBody>
          <a:bodyPr>
            <a:normAutofit/>
          </a:bodyPr>
          <a:lstStyle/>
          <a:p>
            <a:r>
              <a:rPr lang="en-US" dirty="0" smtClean="0"/>
              <a:t>Know your audience</a:t>
            </a:r>
          </a:p>
          <a:p>
            <a:pPr lvl="1"/>
            <a:r>
              <a:rPr lang="en-US" dirty="0" smtClean="0"/>
              <a:t>What are the expectations?</a:t>
            </a:r>
          </a:p>
          <a:p>
            <a:pPr lvl="1"/>
            <a:r>
              <a:rPr lang="en-US" dirty="0" smtClean="0"/>
              <a:t>Error bars?</a:t>
            </a:r>
          </a:p>
          <a:p>
            <a:pPr lvl="1"/>
            <a:r>
              <a:rPr lang="en-US" dirty="0" smtClean="0"/>
              <a:t>Units?</a:t>
            </a:r>
          </a:p>
          <a:p>
            <a:pPr lvl="1"/>
            <a:r>
              <a:rPr lang="en-US" dirty="0" smtClean="0"/>
              <a:t>Axis labels?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principles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0722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686801" cy="5120349"/>
          </a:xfrm>
        </p:spPr>
        <p:txBody>
          <a:bodyPr>
            <a:normAutofit/>
          </a:bodyPr>
          <a:lstStyle/>
          <a:p>
            <a:r>
              <a:rPr lang="en-US" dirty="0" smtClean="0"/>
              <a:t>Do no evil</a:t>
            </a:r>
          </a:p>
          <a:p>
            <a:pPr lvl="1"/>
            <a:r>
              <a:rPr lang="en-US" dirty="0"/>
              <a:t>There is a fine line between changing a visualization </a:t>
            </a:r>
            <a:r>
              <a:rPr lang="en-US" dirty="0" smtClean="0"/>
              <a:t>to show </a:t>
            </a:r>
            <a:r>
              <a:rPr lang="en-US" dirty="0"/>
              <a:t>a scientific conclusion and implying a </a:t>
            </a:r>
            <a:r>
              <a:rPr lang="en-US" dirty="0" smtClean="0"/>
              <a:t>scientific conclusion </a:t>
            </a:r>
            <a:r>
              <a:rPr lang="en-US" dirty="0"/>
              <a:t>by changing a </a:t>
            </a:r>
            <a:r>
              <a:rPr lang="en-US" dirty="0" smtClean="0"/>
              <a:t>visualization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principles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30" y="3482156"/>
            <a:ext cx="9144000" cy="306719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15152" y="6483287"/>
            <a:ext cx="82968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journals.plos.org</a:t>
            </a:r>
            <a:r>
              <a:rPr lang="en-US" dirty="0"/>
              <a:t>/</a:t>
            </a:r>
            <a:r>
              <a:rPr lang="en-US" dirty="0" err="1"/>
              <a:t>ploscompbiol</a:t>
            </a:r>
            <a:r>
              <a:rPr lang="en-US" dirty="0"/>
              <a:t>/</a:t>
            </a:r>
            <a:r>
              <a:rPr lang="en-US" dirty="0" err="1"/>
              <a:t>article?id</a:t>
            </a:r>
            <a:r>
              <a:rPr lang="en-US" dirty="0"/>
              <a:t>=10.1371/journal.pcbi.1003833</a:t>
            </a:r>
          </a:p>
        </p:txBody>
      </p:sp>
    </p:spTree>
    <p:extLst>
      <p:ext uri="{BB962C8B-B14F-4D97-AF65-F5344CB8AC3E}">
        <p14:creationId xmlns:p14="http://schemas.microsoft.com/office/powerpoint/2010/main" val="429485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686801" cy="5120349"/>
          </a:xfrm>
        </p:spPr>
        <p:txBody>
          <a:bodyPr>
            <a:normAutofit/>
          </a:bodyPr>
          <a:lstStyle/>
          <a:p>
            <a:r>
              <a:rPr lang="en-US" dirty="0" smtClean="0"/>
              <a:t>Avoid </a:t>
            </a:r>
            <a:r>
              <a:rPr lang="en-US" dirty="0" err="1" smtClean="0"/>
              <a:t>chartjunk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principles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01554"/>
            <a:ext cx="9144000" cy="39796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28599" y="6390385"/>
            <a:ext cx="82968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journals.plos.org</a:t>
            </a:r>
            <a:r>
              <a:rPr lang="en-US" dirty="0"/>
              <a:t>/</a:t>
            </a:r>
            <a:r>
              <a:rPr lang="en-US" dirty="0" err="1"/>
              <a:t>ploscompbiol</a:t>
            </a:r>
            <a:r>
              <a:rPr lang="en-US" dirty="0"/>
              <a:t>/</a:t>
            </a:r>
            <a:r>
              <a:rPr lang="en-US" dirty="0" err="1"/>
              <a:t>article?id</a:t>
            </a:r>
            <a:r>
              <a:rPr lang="en-US" dirty="0"/>
              <a:t>=10.1371/journal.pcbi.1003833</a:t>
            </a:r>
          </a:p>
        </p:txBody>
      </p:sp>
    </p:spTree>
    <p:extLst>
      <p:ext uri="{BB962C8B-B14F-4D97-AF65-F5344CB8AC3E}">
        <p14:creationId xmlns:p14="http://schemas.microsoft.com/office/powerpoint/2010/main" val="890648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17838</TotalTime>
  <Words>200</Words>
  <Application>Microsoft Macintosh PowerPoint</Application>
  <PresentationFormat>On-screen Show (4:3)</PresentationFormat>
  <Paragraphs>52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Calibri</vt:lpstr>
      <vt:lpstr>Arial</vt:lpstr>
      <vt:lpstr>Office Theme</vt:lpstr>
      <vt:lpstr>Data Science Methods for Clean Energy Research (DSMCER)</vt:lpstr>
      <vt:lpstr>Review?</vt:lpstr>
      <vt:lpstr>Learn by un-example?</vt:lpstr>
      <vt:lpstr>What is wrong with this figure?</vt:lpstr>
      <vt:lpstr>What is wrong with this figure?</vt:lpstr>
      <vt:lpstr>What is wrong with this figure?</vt:lpstr>
      <vt:lpstr>Basic principles</vt:lpstr>
      <vt:lpstr>Basic principles</vt:lpstr>
      <vt:lpstr>Basic principles</vt:lpstr>
      <vt:lpstr>Basic principles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Beck</dc:creator>
  <cp:lastModifiedBy>David A Beck</cp:lastModifiedBy>
  <cp:revision>609</cp:revision>
  <cp:lastPrinted>2018-01-04T18:38:40Z</cp:lastPrinted>
  <dcterms:created xsi:type="dcterms:W3CDTF">2015-01-21T04:58:27Z</dcterms:created>
  <dcterms:modified xsi:type="dcterms:W3CDTF">2018-01-11T18:57:57Z</dcterms:modified>
</cp:coreProperties>
</file>